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76" r:id="rId1"/>
  </p:sldMasterIdLst>
  <p:notesMasterIdLst>
    <p:notesMasterId r:id="rId4"/>
  </p:notesMasterIdLst>
  <p:handoutMasterIdLst>
    <p:handoutMasterId r:id="rId5"/>
  </p:handoutMasterIdLst>
  <p:sldIdLst>
    <p:sldId id="261" r:id="rId2"/>
    <p:sldId id="262" r:id="rId3"/>
  </p:sldIdLst>
  <p:sldSz cx="7775575" cy="10907713"/>
  <p:notesSz cx="7053263" cy="10180638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92">
          <p15:clr>
            <a:srgbClr val="A4A3A4"/>
          </p15:clr>
        </p15:guide>
        <p15:guide id="2" pos="2305">
          <p15:clr>
            <a:srgbClr val="A4A3A4"/>
          </p15:clr>
        </p15:guide>
        <p15:guide id="3" orient="horz" pos="3207">
          <p15:clr>
            <a:srgbClr val="A4A3A4"/>
          </p15:clr>
        </p15:guide>
        <p15:guide id="4" pos="22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C92"/>
    <a:srgbClr val="CC555D"/>
    <a:srgbClr val="585858"/>
    <a:srgbClr val="DD9CB9"/>
    <a:srgbClr val="FFF24A"/>
    <a:srgbClr val="320500"/>
    <a:srgbClr val="93BD00"/>
    <a:srgbClr val="75BCE3"/>
    <a:srgbClr val="009BD5"/>
    <a:srgbClr val="93BD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8" autoAdjust="0"/>
    <p:restoredTop sz="50000" autoAdjust="0"/>
  </p:normalViewPr>
  <p:slideViewPr>
    <p:cSldViewPr snapToGrid="0">
      <p:cViewPr varScale="1">
        <p:scale>
          <a:sx n="71" d="100"/>
          <a:sy n="71" d="100"/>
        </p:scale>
        <p:origin x="3024" y="192"/>
      </p:cViewPr>
      <p:guideLst>
        <p:guide orient="horz" pos="3435"/>
        <p:guide pos="24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-2148" y="-108"/>
      </p:cViewPr>
      <p:guideLst>
        <p:guide orient="horz" pos="3292"/>
        <p:guide pos="2305"/>
        <p:guide orient="horz" pos="3207"/>
        <p:guide pos="22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56924" cy="508800"/>
          </a:xfrm>
          <a:prstGeom prst="rect">
            <a:avLst/>
          </a:prstGeom>
        </p:spPr>
        <p:txBody>
          <a:bodyPr vert="horz" lIns="88636" tIns="44319" rIns="88636" bIns="44319" rtlCol="0"/>
          <a:lstStyle>
            <a:lvl1pPr algn="l">
              <a:defRPr sz="11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94814" y="0"/>
            <a:ext cx="3056924" cy="508800"/>
          </a:xfrm>
          <a:prstGeom prst="rect">
            <a:avLst/>
          </a:prstGeom>
        </p:spPr>
        <p:txBody>
          <a:bodyPr vert="horz" lIns="88636" tIns="44319" rIns="88636" bIns="44319" rtlCol="0"/>
          <a:lstStyle>
            <a:lvl1pPr algn="r">
              <a:defRPr sz="1100"/>
            </a:lvl1pPr>
          </a:lstStyle>
          <a:p>
            <a:fld id="{EA4C0380-2DE9-498B-B68D-60B46204BA80}" type="datetimeFigureOut">
              <a:rPr kumimoji="1" lang="ja-JP" altLang="en-US" smtClean="0"/>
              <a:pPr/>
              <a:t>2020/6/9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9670297"/>
            <a:ext cx="3056924" cy="508799"/>
          </a:xfrm>
          <a:prstGeom prst="rect">
            <a:avLst/>
          </a:prstGeom>
        </p:spPr>
        <p:txBody>
          <a:bodyPr vert="horz" lIns="88636" tIns="44319" rIns="88636" bIns="44319" rtlCol="0" anchor="b"/>
          <a:lstStyle>
            <a:lvl1pPr algn="l">
              <a:defRPr sz="11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94814" y="9670297"/>
            <a:ext cx="3056924" cy="508799"/>
          </a:xfrm>
          <a:prstGeom prst="rect">
            <a:avLst/>
          </a:prstGeom>
        </p:spPr>
        <p:txBody>
          <a:bodyPr vert="horz" lIns="88636" tIns="44319" rIns="88636" bIns="44319" rtlCol="0" anchor="b"/>
          <a:lstStyle>
            <a:lvl1pPr algn="r">
              <a:defRPr sz="1100"/>
            </a:lvl1pPr>
          </a:lstStyle>
          <a:p>
            <a:fld id="{78A262EF-70DF-4926-8929-0A60A2E81DC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4"/>
            <a:ext cx="3056413" cy="510798"/>
          </a:xfrm>
          <a:prstGeom prst="rect">
            <a:avLst/>
          </a:prstGeom>
        </p:spPr>
        <p:txBody>
          <a:bodyPr vert="horz" lIns="94186" tIns="47093" rIns="94186" bIns="47093" rtlCol="0"/>
          <a:lstStyle>
            <a:lvl1pPr algn="l">
              <a:defRPr sz="11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95225" y="4"/>
            <a:ext cx="3056413" cy="510798"/>
          </a:xfrm>
          <a:prstGeom prst="rect">
            <a:avLst/>
          </a:prstGeom>
        </p:spPr>
        <p:txBody>
          <a:bodyPr vert="horz" lIns="94186" tIns="47093" rIns="94186" bIns="47093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2020/6/9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01875" y="1271588"/>
            <a:ext cx="2449513" cy="3436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86" tIns="47093" rIns="94186" bIns="47093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5327" y="4899436"/>
            <a:ext cx="5642610" cy="4008626"/>
          </a:xfrm>
          <a:prstGeom prst="rect">
            <a:avLst/>
          </a:prstGeom>
        </p:spPr>
        <p:txBody>
          <a:bodyPr vert="horz" lIns="94186" tIns="47093" rIns="94186" bIns="4709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7" y="9669844"/>
            <a:ext cx="3056413" cy="510797"/>
          </a:xfrm>
          <a:prstGeom prst="rect">
            <a:avLst/>
          </a:prstGeom>
        </p:spPr>
        <p:txBody>
          <a:bodyPr vert="horz" lIns="94186" tIns="47093" rIns="94186" bIns="47093" rtlCol="0" anchor="b"/>
          <a:lstStyle>
            <a:lvl1pPr algn="l">
              <a:defRPr sz="11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95225" y="9669844"/>
            <a:ext cx="3056413" cy="510797"/>
          </a:xfrm>
          <a:prstGeom prst="rect">
            <a:avLst/>
          </a:prstGeom>
        </p:spPr>
        <p:txBody>
          <a:bodyPr vert="horz" lIns="94186" tIns="47093" rIns="94186" bIns="47093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 dirty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0" Type="http://schemas.openxmlformats.org/officeDocument/2006/relationships/image" Target="cid:B27BDEF0-A464-43CC-BFCB-0C83A743440A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hyperlink" Target="mailto:kango-ai@saint-care.com" TargetMode="External"/><Relationship Id="rId5" Type="http://schemas.openxmlformats.org/officeDocument/2006/relationships/image" Target="../media/image6.png"/><Relationship Id="rId10" Type="http://schemas.openxmlformats.org/officeDocument/2006/relationships/image" Target="../media/image15.png"/><Relationship Id="rId4" Type="http://schemas.openxmlformats.org/officeDocument/2006/relationships/image" Target="../media/image3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\\Server-win\share\アスクル関連\１月作業\0111アスクル\AI\002_922d_singlemother\haike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097" y="449031"/>
            <a:ext cx="7775575" cy="10908637"/>
          </a:xfrm>
          <a:prstGeom prst="rect">
            <a:avLst/>
          </a:prstGeom>
          <a:noFill/>
        </p:spPr>
      </p:pic>
      <p:pic>
        <p:nvPicPr>
          <p:cNvPr id="3" name="Picture 4" descr="\\Server-win\share\アスクル関連\１月作業\0111アスクル\AI\002_922d_singlemother\haieishir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204" y="133053"/>
            <a:ext cx="7021513" cy="10031413"/>
          </a:xfrm>
          <a:prstGeom prst="rect">
            <a:avLst/>
          </a:prstGeom>
          <a:noFill/>
        </p:spPr>
      </p:pic>
      <p:pic>
        <p:nvPicPr>
          <p:cNvPr id="6" name="Picture 7" descr="\\Server-win\share\アスクル関連\１月作業\0111アスクル\AI\002_922d_singlemother\waku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8566" y="2304347"/>
            <a:ext cx="6736794" cy="4853119"/>
          </a:xfrm>
          <a:prstGeom prst="rect">
            <a:avLst/>
          </a:prstGeom>
          <a:noFill/>
        </p:spPr>
      </p:pic>
      <p:sp>
        <p:nvSpPr>
          <p:cNvPr id="199" name="正方形/長方形 198"/>
          <p:cNvSpPr/>
          <p:nvPr/>
        </p:nvSpPr>
        <p:spPr>
          <a:xfrm>
            <a:off x="1082040" y="9906000"/>
            <a:ext cx="5570220" cy="99060"/>
          </a:xfrm>
          <a:prstGeom prst="rect">
            <a:avLst/>
          </a:prstGeom>
          <a:solidFill>
            <a:srgbClr val="FFF24A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854049" y="449031"/>
            <a:ext cx="4488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58585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山内 豊明先生 </a:t>
            </a:r>
            <a:r>
              <a:rPr lang="ja-JP" altLang="en-US" sz="1200" b="1" dirty="0">
                <a:solidFill>
                  <a:srgbClr val="58585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 オンラインセミナー</a:t>
            </a:r>
            <a:r>
              <a:rPr kumimoji="1" lang="en-US" altLang="ja-JP" sz="1200" b="1" dirty="0">
                <a:solidFill>
                  <a:srgbClr val="58585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in </a:t>
            </a:r>
            <a:r>
              <a:rPr lang="ja-JP" altLang="en-US" sz="1200" b="1" dirty="0">
                <a:solidFill>
                  <a:srgbClr val="58585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茅野</a:t>
            </a:r>
            <a:endParaRPr kumimoji="1" lang="ja-JP" altLang="en-US" sz="1200" b="1" dirty="0">
              <a:solidFill>
                <a:srgbClr val="585858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4626637" y="3965542"/>
            <a:ext cx="242047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放送大学大学院 文化科学研究科 </a:t>
            </a:r>
            <a:endParaRPr lang="en-US" altLang="zh-CN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zh-CN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生活健康科学 教授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山内豊明先生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520154" y="2360398"/>
            <a:ext cx="48947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～「訪問看護」って、おもしろい！～</a:t>
            </a:r>
            <a:endParaRPr kumimoji="1"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オンラインを活用した、大人気の実践型セミナー。</a:t>
            </a:r>
          </a:p>
          <a:p>
            <a:r>
              <a:rPr lang="ja-JP" altLang="en-US" sz="10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難しいと思っていた呼吸音の聴診やアセスメントの展開も</a:t>
            </a:r>
            <a:endParaRPr lang="en-US" altLang="ja-JP" sz="10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山内先生の手にかかれば・・・「あら、簡単！」</a:t>
            </a:r>
            <a:endParaRPr lang="en-US" altLang="ja-JP" sz="10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楽しみながら一緒に学びましょう！</a:t>
            </a:r>
          </a:p>
        </p:txBody>
      </p:sp>
      <p:grpSp>
        <p:nvGrpSpPr>
          <p:cNvPr id="2" name="グループ化 1"/>
          <p:cNvGrpSpPr/>
          <p:nvPr/>
        </p:nvGrpSpPr>
        <p:grpSpPr>
          <a:xfrm>
            <a:off x="978436" y="3468043"/>
            <a:ext cx="901700" cy="323165"/>
            <a:chOff x="1038225" y="4919633"/>
            <a:chExt cx="901700" cy="323165"/>
          </a:xfrm>
        </p:grpSpPr>
        <p:pic>
          <p:nvPicPr>
            <p:cNvPr id="5" name="Picture 6" descr="\\Server-win\share\アスクル関連\１月作業\0111アスクル\AI\002_922d_singlemother\obi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038225" y="4932363"/>
              <a:ext cx="901700" cy="304800"/>
            </a:xfrm>
            <a:prstGeom prst="rect">
              <a:avLst/>
            </a:prstGeom>
            <a:noFill/>
          </p:spPr>
        </p:pic>
        <p:sp>
          <p:nvSpPr>
            <p:cNvPr id="96" name="テキスト ボックス 95"/>
            <p:cNvSpPr txBox="1"/>
            <p:nvPr/>
          </p:nvSpPr>
          <p:spPr>
            <a:xfrm>
              <a:off x="1168720" y="4919633"/>
              <a:ext cx="655316" cy="32316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kumimoji="1" lang="ja-JP" altLang="en-US" sz="15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日 時</a:t>
              </a:r>
              <a:endParaRPr kumimoji="1" lang="ja-JP" altLang="en-US" sz="25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978436" y="4874288"/>
            <a:ext cx="1376137" cy="553998"/>
            <a:chOff x="1038225" y="5973152"/>
            <a:chExt cx="901700" cy="553998"/>
          </a:xfrm>
        </p:grpSpPr>
        <p:pic>
          <p:nvPicPr>
            <p:cNvPr id="73" name="Picture 6" descr="\\Server-win\share\アスクル関連\１月作業\0111アスクル\AI\002_922d_singlemother\obi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038225" y="5986487"/>
              <a:ext cx="901700" cy="304800"/>
            </a:xfrm>
            <a:prstGeom prst="rect">
              <a:avLst/>
            </a:prstGeom>
            <a:noFill/>
          </p:spPr>
        </p:pic>
        <p:sp>
          <p:nvSpPr>
            <p:cNvPr id="97" name="テキスト ボックス 96"/>
            <p:cNvSpPr txBox="1"/>
            <p:nvPr/>
          </p:nvSpPr>
          <p:spPr>
            <a:xfrm>
              <a:off x="1168720" y="5973152"/>
              <a:ext cx="655316" cy="553998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ja-JP" altLang="en-US" sz="15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参加方法</a:t>
              </a:r>
              <a:endParaRPr lang="ja-JP" altLang="en-US" sz="25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sp>
        <p:nvSpPr>
          <p:cNvPr id="100" name="テキスト ボックス 99"/>
          <p:cNvSpPr txBox="1"/>
          <p:nvPr/>
        </p:nvSpPr>
        <p:spPr>
          <a:xfrm>
            <a:off x="818106" y="3778224"/>
            <a:ext cx="3954857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2020</a:t>
            </a: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</a:t>
            </a: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</a:t>
            </a: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日（土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kumimoji="1" lang="ja-JP" altLang="en-US" sz="1200" b="1" dirty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（①②は同じ内容）</a:t>
            </a: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857995" y="4069118"/>
            <a:ext cx="3954857" cy="67710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ja-JP" altLang="en-US" sz="1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</a:t>
            </a:r>
            <a:r>
              <a:rPr lang="en-US" altLang="ja-JP" sz="1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13:30</a:t>
            </a:r>
            <a:r>
              <a:rPr lang="ja-JP" altLang="en-US" sz="1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16:00</a:t>
            </a:r>
          </a:p>
          <a:p>
            <a:r>
              <a:rPr lang="ja-JP" altLang="en-US" sz="1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r>
              <a:rPr lang="en-US" altLang="ja-JP" sz="1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18:00</a:t>
            </a:r>
            <a:r>
              <a:rPr lang="ja-JP" altLang="en-US" sz="1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20:30</a:t>
            </a:r>
            <a:endParaRPr kumimoji="1" lang="ja-JP" altLang="en-US" sz="19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857995" y="5226028"/>
            <a:ext cx="3768642" cy="4385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オンライン　（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Zoom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予定）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詳細は</a:t>
            </a:r>
            <a:r>
              <a:rPr lang="ja-JP" altLang="en-US" sz="105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、お申し込み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後に別途ご案内いたします。 </a:t>
            </a: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857994" y="6172293"/>
            <a:ext cx="3563925" cy="55399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ja-JP" altLang="en-US" sz="14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看護師等・看護学生</a:t>
            </a:r>
            <a:r>
              <a:rPr kumimoji="1" lang="ja-JP" altLang="en-US" sz="14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各回　先着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定員に</a:t>
            </a:r>
            <a:r>
              <a:rPr lang="ja-JP" altLang="en-US" sz="8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なり次第締め切りと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させていただきます。</a:t>
            </a:r>
          </a:p>
          <a:p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お早め</a:t>
            </a:r>
            <a:r>
              <a:rPr lang="ja-JP" altLang="en-US" sz="8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にお申し込みください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r>
              <a:rPr lang="ja-JP" altLang="en-US" sz="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締め切り：</a:t>
            </a:r>
            <a:r>
              <a:rPr lang="en-US" altLang="ja-JP" sz="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</a:t>
            </a:r>
            <a:r>
              <a:rPr lang="ja-JP" altLang="en-US" sz="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日（月）</a:t>
            </a:r>
            <a:endParaRPr kumimoji="1" lang="en-US" altLang="ja-JP" sz="8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8" name="テキスト ボックス 167"/>
          <p:cNvSpPr txBox="1"/>
          <p:nvPr/>
        </p:nvSpPr>
        <p:spPr>
          <a:xfrm>
            <a:off x="1025617" y="7344100"/>
            <a:ext cx="1136582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お問い合わせ</a:t>
            </a:r>
            <a:endParaRPr kumimoji="1" lang="ja-JP" altLang="en-US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78" name="正方形/長方形 177"/>
          <p:cNvSpPr/>
          <p:nvPr/>
        </p:nvSpPr>
        <p:spPr>
          <a:xfrm>
            <a:off x="2381249" y="7294985"/>
            <a:ext cx="413689" cy="274273"/>
          </a:xfrm>
          <a:prstGeom prst="rect">
            <a:avLst/>
          </a:prstGeom>
          <a:solidFill>
            <a:srgbClr val="DD9CB9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85" name="テキスト ボックス 184"/>
          <p:cNvSpPr txBox="1"/>
          <p:nvPr/>
        </p:nvSpPr>
        <p:spPr>
          <a:xfrm>
            <a:off x="2354573" y="7328060"/>
            <a:ext cx="467039" cy="24622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TEL</a:t>
            </a:r>
            <a:endParaRPr kumimoji="1" lang="ja-JP" altLang="en-US" sz="1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90" name="テキスト ボックス 189"/>
          <p:cNvSpPr txBox="1"/>
          <p:nvPr/>
        </p:nvSpPr>
        <p:spPr>
          <a:xfrm>
            <a:off x="2838528" y="7266647"/>
            <a:ext cx="3941763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03-5542-8097</a:t>
            </a: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3" name="テキスト ボックス 192"/>
          <p:cNvSpPr txBox="1"/>
          <p:nvPr/>
        </p:nvSpPr>
        <p:spPr>
          <a:xfrm>
            <a:off x="4977058" y="7214617"/>
            <a:ext cx="2064295" cy="2616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ja-JP" altLang="en-US" sz="1100" spc="-1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平日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sz="1100" spc="-1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sp>
        <p:nvSpPr>
          <p:cNvPr id="195" name="円/楕円 194"/>
          <p:cNvSpPr/>
          <p:nvPr/>
        </p:nvSpPr>
        <p:spPr>
          <a:xfrm>
            <a:off x="758825" y="9699625"/>
            <a:ext cx="301625" cy="301625"/>
          </a:xfrm>
          <a:prstGeom prst="ellipse">
            <a:avLst/>
          </a:prstGeom>
          <a:solidFill>
            <a:srgbClr val="DD9CB9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00" name="テキスト ボックス 199"/>
          <p:cNvSpPr txBox="1"/>
          <p:nvPr/>
        </p:nvSpPr>
        <p:spPr>
          <a:xfrm>
            <a:off x="3817522" y="8595799"/>
            <a:ext cx="3513399" cy="55399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ja-JP" altLang="en-US" sz="1600" kern="1600" dirty="0">
                <a:solidFill>
                  <a:srgbClr val="DD9CB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kern="1600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主催：セントワークス株式会社　　</a:t>
            </a:r>
            <a:endParaRPr lang="en-US" altLang="ja-JP" sz="1400" kern="1600" dirty="0"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r"/>
            <a:r>
              <a:rPr lang="ja-JP" altLang="en-US" sz="1400" kern="1600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400" kern="1600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https://www.saint-works.com/</a:t>
            </a:r>
            <a:endParaRPr kumimoji="1" lang="ja-JP" altLang="en-US" sz="1400" kern="1600" dirty="0"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925160" y="1008843"/>
            <a:ext cx="6189451" cy="1173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b="1" dirty="0">
                <a:solidFill>
                  <a:srgbClr val="CC555D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《</a:t>
            </a:r>
            <a:r>
              <a:rPr lang="ja-JP" altLang="en-US" sz="1400" b="1" dirty="0">
                <a:solidFill>
                  <a:srgbClr val="CC555D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一生もの</a:t>
            </a:r>
            <a:r>
              <a:rPr lang="en-US" altLang="ja-JP" sz="1400" b="1" dirty="0">
                <a:solidFill>
                  <a:srgbClr val="CC555D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》</a:t>
            </a:r>
            <a:r>
              <a:rPr lang="ja-JP" altLang="en-US" sz="1400" b="1" dirty="0">
                <a:solidFill>
                  <a:srgbClr val="CC555D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の価値がある！　</a:t>
            </a:r>
            <a:endParaRPr lang="en-US" altLang="ja-JP" sz="1400" b="1" dirty="0">
              <a:solidFill>
                <a:srgbClr val="CC555D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看護に役立つ判断力</a:t>
            </a:r>
            <a:r>
              <a:rPr lang="ja-JP" altLang="en-US" sz="2000" b="1">
                <a:latin typeface="メイリオ" panose="020B0604030504040204" pitchFamily="50" charset="-128"/>
                <a:ea typeface="メイリオ" panose="020B0604030504040204" pitchFamily="50" charset="-128"/>
              </a:rPr>
              <a:t>パワーアップセミナー </a:t>
            </a:r>
            <a:r>
              <a:rPr lang="ja-JP" altLang="en-US" sz="1400" b="1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（超実践編</a:t>
            </a:r>
            <a:r>
              <a:rPr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 </a:t>
            </a:r>
            <a:endParaRPr lang="en-US" altLang="ja-JP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solidFill>
                  <a:srgbClr val="CC555D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～さぁ、胸を張って</a:t>
            </a:r>
            <a:r>
              <a:rPr lang="en-US" altLang="ja-JP" sz="1400" b="1" dirty="0">
                <a:solidFill>
                  <a:srgbClr val="CC555D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rgbClr val="CC555D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訪問看護</a:t>
            </a:r>
            <a:r>
              <a:rPr lang="en-US" altLang="ja-JP" sz="1400" b="1" dirty="0">
                <a:solidFill>
                  <a:srgbClr val="CC555D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400" b="1" dirty="0">
                <a:solidFill>
                  <a:srgbClr val="CC555D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に出かけよう！～</a:t>
            </a:r>
            <a:endParaRPr lang="en-US" altLang="ja-JP" sz="1400" b="1" dirty="0">
              <a:solidFill>
                <a:srgbClr val="CC555D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446" t="2612" r="1879" b="4911"/>
          <a:stretch/>
        </p:blipFill>
        <p:spPr bwMode="auto">
          <a:xfrm>
            <a:off x="618566" y="8104168"/>
            <a:ext cx="1775673" cy="1537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" name="図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40" t="17574" r="66812" b="75484"/>
          <a:stretch>
            <a:fillRect/>
          </a:stretch>
        </p:blipFill>
        <p:spPr bwMode="auto">
          <a:xfrm>
            <a:off x="2361091" y="8595799"/>
            <a:ext cx="2046006" cy="499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" name="テキスト ボックス 81"/>
          <p:cNvSpPr txBox="1"/>
          <p:nvPr/>
        </p:nvSpPr>
        <p:spPr>
          <a:xfrm>
            <a:off x="4972798" y="7452535"/>
            <a:ext cx="2064295" cy="2616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（セントワークス　営業部</a:t>
            </a:r>
            <a:r>
              <a:rPr kumimoji="1" lang="ja-JP" altLang="en-US" sz="1100" spc="-1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2857315" y="7804354"/>
            <a:ext cx="4405840" cy="61555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ja-JP" sz="2000" b="1" dirty="0">
                <a:solidFill>
                  <a:srgbClr val="CC555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03-5542-8137</a:t>
            </a: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裏面の</a:t>
            </a:r>
            <a:r>
              <a:rPr lang="ja-JP" altLang="en-US" sz="14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「お申し込み用紙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」をご利用ください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2396035" y="7865175"/>
            <a:ext cx="413689" cy="274273"/>
          </a:xfrm>
          <a:prstGeom prst="rect">
            <a:avLst/>
          </a:prstGeom>
          <a:solidFill>
            <a:srgbClr val="DD9CB9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2361091" y="7906864"/>
            <a:ext cx="501623" cy="24622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FAX</a:t>
            </a:r>
            <a:endParaRPr lang="ja-JP" altLang="en-US" sz="1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1025617" y="7832929"/>
            <a:ext cx="1136582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120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お申し込み</a:t>
            </a:r>
            <a:endParaRPr kumimoji="1" lang="ja-JP" altLang="en-US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69" name="直線コネクタ 68"/>
          <p:cNvCxnSpPr/>
          <p:nvPr/>
        </p:nvCxnSpPr>
        <p:spPr>
          <a:xfrm>
            <a:off x="2396035" y="7726681"/>
            <a:ext cx="4505819" cy="0"/>
          </a:xfrm>
          <a:prstGeom prst="line">
            <a:avLst/>
          </a:prstGeom>
          <a:ln w="19050">
            <a:solidFill>
              <a:srgbClr val="009C9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/>
          <p:cNvCxnSpPr/>
          <p:nvPr/>
        </p:nvCxnSpPr>
        <p:spPr>
          <a:xfrm>
            <a:off x="2396035" y="8419907"/>
            <a:ext cx="4505819" cy="0"/>
          </a:xfrm>
          <a:prstGeom prst="line">
            <a:avLst/>
          </a:prstGeom>
          <a:ln w="19050">
            <a:solidFill>
              <a:srgbClr val="009C9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テキスト ボックス 77"/>
          <p:cNvSpPr txBox="1"/>
          <p:nvPr/>
        </p:nvSpPr>
        <p:spPr>
          <a:xfrm>
            <a:off x="1562101" y="9240877"/>
            <a:ext cx="4871380" cy="95410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ja-JP" altLang="en-US" sz="1400" kern="1600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茅野 サポーター：ライフライク株式会社　　</a:t>
            </a:r>
            <a:endParaRPr lang="en-US" altLang="ja-JP" sz="1400" kern="1600" dirty="0"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r"/>
            <a:r>
              <a:rPr lang="ja-JP" altLang="en-US" sz="1400" kern="1600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あん訪問看護</a:t>
            </a:r>
            <a:r>
              <a:rPr lang="ja-JP" altLang="en-US" sz="1400" kern="160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ステーション　元島　</a:t>
            </a:r>
            <a:r>
              <a:rPr lang="en-US" altLang="ja-JP" sz="1400" kern="1600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0266-78-7650</a:t>
            </a:r>
          </a:p>
          <a:p>
            <a:pPr algn="r"/>
            <a:endParaRPr lang="en-US" altLang="ja-JP" sz="1400" kern="1600" dirty="0"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kern="1600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kumimoji="1" lang="ja-JP" altLang="en-US" sz="1400" kern="1600" dirty="0"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50" name="グループ化 49"/>
          <p:cNvGrpSpPr/>
          <p:nvPr/>
        </p:nvGrpSpPr>
        <p:grpSpPr>
          <a:xfrm>
            <a:off x="978436" y="5821765"/>
            <a:ext cx="901700" cy="323165"/>
            <a:chOff x="1038225" y="5973152"/>
            <a:chExt cx="901700" cy="323165"/>
          </a:xfrm>
        </p:grpSpPr>
        <p:pic>
          <p:nvPicPr>
            <p:cNvPr id="51" name="Picture 6" descr="\\Server-win\share\アスクル関連\１月作業\0111アスクル\AI\002_922d_singlemother\obi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038225" y="5986487"/>
              <a:ext cx="901700" cy="304800"/>
            </a:xfrm>
            <a:prstGeom prst="rect">
              <a:avLst/>
            </a:prstGeom>
            <a:noFill/>
          </p:spPr>
        </p:pic>
        <p:sp>
          <p:nvSpPr>
            <p:cNvPr id="52" name="テキスト ボックス 51"/>
            <p:cNvSpPr txBox="1"/>
            <p:nvPr/>
          </p:nvSpPr>
          <p:spPr>
            <a:xfrm>
              <a:off x="1168720" y="5973152"/>
              <a:ext cx="655316" cy="32316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ja-JP" altLang="en-US" sz="15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対象</a:t>
              </a:r>
              <a:endParaRPr lang="ja-JP" altLang="en-US" sz="25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624168"/>
              </p:ext>
            </p:extLst>
          </p:nvPr>
        </p:nvGraphicFramePr>
        <p:xfrm>
          <a:off x="4515915" y="4381040"/>
          <a:ext cx="3259660" cy="2682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77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19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1985</a:t>
                      </a:r>
                      <a:r>
                        <a:rPr kumimoji="1" lang="ja-JP" altLang="en-US" sz="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endParaRPr kumimoji="1" lang="en-US" altLang="ja-JP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新潟大学医学部卒業。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3535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1991</a:t>
                      </a:r>
                      <a:r>
                        <a:rPr kumimoji="1" lang="ja-JP" altLang="en-US" sz="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同大学院博士課程修了。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3535">
                <a:tc>
                  <a:txBody>
                    <a:bodyPr/>
                    <a:lstStyle/>
                    <a:p>
                      <a:pPr algn="r"/>
                      <a:endParaRPr kumimoji="1" lang="ja-JP" altLang="en-US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内科医・神経内科医として臨床経験後、</a:t>
                      </a:r>
                      <a:endParaRPr lang="en-US" altLang="ja-JP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535">
                <a:tc>
                  <a:txBody>
                    <a:bodyPr/>
                    <a:lstStyle/>
                    <a:p>
                      <a:pPr algn="r"/>
                      <a:endParaRPr kumimoji="1" lang="ja-JP" altLang="en-US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カリフォルニア大学医学部勤務。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3535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1996</a:t>
                      </a:r>
                      <a:r>
                        <a:rPr kumimoji="1" lang="ja-JP" altLang="en-US" sz="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ペース大学看護学部卒業。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3535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1997</a:t>
                      </a:r>
                      <a:r>
                        <a:rPr kumimoji="1" lang="ja-JP" altLang="en-US" sz="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同大学院看護学修士課程修了。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3535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同年</a:t>
                      </a:r>
                      <a:endParaRPr kumimoji="1" lang="en-US" altLang="ja-JP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米国ナースプラクティショナー免許取得。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3535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1998</a:t>
                      </a:r>
                      <a:r>
                        <a:rPr kumimoji="1" lang="ja-JP" altLang="en-US" sz="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ケース・ウェスタン・リザーヴ大学</a:t>
                      </a:r>
                      <a:endParaRPr lang="en-US" altLang="ja-JP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3535">
                <a:tc>
                  <a:txBody>
                    <a:bodyPr/>
                    <a:lstStyle/>
                    <a:p>
                      <a:pPr algn="r"/>
                      <a:endParaRPr kumimoji="1" lang="ja-JP" altLang="en-US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看護学部大学院博士課程修了。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3535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2002</a:t>
                      </a:r>
                      <a:r>
                        <a:rPr kumimoji="1" lang="ja-JP" altLang="en-US" sz="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名古屋大学大学院 医学系研究科基礎</a:t>
                      </a:r>
                      <a:endParaRPr lang="en-US" altLang="ja-JP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9685">
                <a:tc>
                  <a:txBody>
                    <a:bodyPr/>
                    <a:lstStyle/>
                    <a:p>
                      <a:pPr algn="r"/>
                      <a:endParaRPr kumimoji="1" lang="ja-JP" altLang="en-US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臨床看護学講座教授。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3535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</a:t>
                      </a:r>
                      <a:r>
                        <a:rPr kumimoji="1" lang="en-US" altLang="ja-JP" sz="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2018</a:t>
                      </a:r>
                      <a:r>
                        <a:rPr kumimoji="1" lang="ja-JP" altLang="en-US" sz="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年より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現職。</a:t>
                      </a:r>
                      <a:endParaRPr kumimoji="1" lang="ja-JP" altLang="en-US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4618FCF5-F0C6-4D09-95F3-9FB7AB7B01BC}"/>
              </a:ext>
            </a:extLst>
          </p:cNvPr>
          <p:cNvSpPr/>
          <p:nvPr/>
        </p:nvSpPr>
        <p:spPr>
          <a:xfrm>
            <a:off x="826063" y="993835"/>
            <a:ext cx="6311441" cy="1200295"/>
          </a:xfrm>
          <a:prstGeom prst="round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44DBFD7F-AC3B-4469-B21D-A7267DAEC6C4}"/>
              </a:ext>
            </a:extLst>
          </p:cNvPr>
          <p:cNvGrpSpPr/>
          <p:nvPr/>
        </p:nvGrpSpPr>
        <p:grpSpPr>
          <a:xfrm>
            <a:off x="5414876" y="-3497"/>
            <a:ext cx="1972307" cy="1111990"/>
            <a:chOff x="5414876" y="-3497"/>
            <a:chExt cx="1972307" cy="1111990"/>
          </a:xfrm>
        </p:grpSpPr>
        <p:pic>
          <p:nvPicPr>
            <p:cNvPr id="4" name="Picture 5" descr="\\Server-win\share\アスクル関連\１月作業\0111アスクル\AI\002_922d_singlemother\muryou.png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434774" y="-3497"/>
              <a:ext cx="1828381" cy="1111990"/>
            </a:xfrm>
            <a:prstGeom prst="rect">
              <a:avLst/>
            </a:prstGeom>
            <a:noFill/>
          </p:spPr>
        </p:pic>
        <p:sp>
          <p:nvSpPr>
            <p:cNvPr id="90" name="テキスト ボックス 89"/>
            <p:cNvSpPr txBox="1"/>
            <p:nvPr/>
          </p:nvSpPr>
          <p:spPr>
            <a:xfrm>
              <a:off x="5744511" y="68896"/>
              <a:ext cx="11747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参加費</a:t>
              </a:r>
            </a:p>
          </p:txBody>
        </p:sp>
        <p:sp>
          <p:nvSpPr>
            <p:cNvPr id="91" name="テキスト ボックス 90"/>
            <p:cNvSpPr txBox="1"/>
            <p:nvPr/>
          </p:nvSpPr>
          <p:spPr>
            <a:xfrm>
              <a:off x="5526980" y="335084"/>
              <a:ext cx="18283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32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3</a:t>
              </a:r>
              <a:r>
                <a:rPr kumimoji="1" lang="ja-JP" altLang="en-US" sz="32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千円</a:t>
              </a:r>
              <a:r>
                <a:rPr kumimoji="1" lang="ja-JP" altLang="en-US" sz="10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（税込）</a:t>
              </a:r>
            </a:p>
          </p:txBody>
        </p:sp>
        <p:sp>
          <p:nvSpPr>
            <p:cNvPr id="83" name="テキスト ボックス 82"/>
            <p:cNvSpPr txBox="1"/>
            <p:nvPr/>
          </p:nvSpPr>
          <p:spPr>
            <a:xfrm>
              <a:off x="5414876" y="772847"/>
              <a:ext cx="197230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看護学生：</a:t>
              </a:r>
              <a:r>
                <a:rPr kumimoji="1" lang="en-US" altLang="ja-JP" sz="12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1,500</a:t>
              </a:r>
              <a:r>
                <a:rPr kumimoji="1" lang="ja-JP" altLang="en-US" sz="12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円</a:t>
              </a:r>
            </a:p>
          </p:txBody>
        </p:sp>
      </p:grpSp>
      <p:pic>
        <p:nvPicPr>
          <p:cNvPr id="67" name="図 66" descr="cid:B27BDEF0-A464-43CC-BFCB-0C83A743440A"/>
          <p:cNvPicPr/>
          <p:nvPr/>
        </p:nvPicPr>
        <p:blipFill rotWithShape="1">
          <a:blip r:embed="rId9" r:link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30" t="13748" r="25043" b="39600"/>
          <a:stretch/>
        </p:blipFill>
        <p:spPr bwMode="auto">
          <a:xfrm>
            <a:off x="4666526" y="2268106"/>
            <a:ext cx="1430525" cy="166968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68599" y="2264699"/>
            <a:ext cx="1186762" cy="1642487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F7319CE2-9215-41D0-86D4-AF81F07B986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26063" y="7355360"/>
            <a:ext cx="258818" cy="246686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193105CD-C37A-4733-90E8-86D79391B87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21399" y="7818403"/>
            <a:ext cx="256054" cy="243861"/>
          </a:xfrm>
          <a:prstGeom prst="rect">
            <a:avLst/>
          </a:prstGeom>
        </p:spPr>
      </p:pic>
      <p:pic>
        <p:nvPicPr>
          <p:cNvPr id="53" name="図 52">
            <a:extLst>
              <a:ext uri="{FF2B5EF4-FFF2-40B4-BE49-F238E27FC236}">
                <a16:creationId xmlns:a16="http://schemas.microsoft.com/office/drawing/2014/main" id="{8A221F44-6921-AA45-8DC2-98C4B42FBE06}"/>
              </a:ext>
            </a:extLst>
          </p:cNvPr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1029" y="9066795"/>
            <a:ext cx="908473" cy="1050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132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\\Server-win\share\アスクル関連\１月作業\0111アスクル\AI\002_922d_singlemother\haike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0638" y="-76220"/>
            <a:ext cx="7775575" cy="10908637"/>
          </a:xfrm>
          <a:prstGeom prst="rect">
            <a:avLst/>
          </a:prstGeom>
          <a:noFill/>
        </p:spPr>
      </p:pic>
      <p:pic>
        <p:nvPicPr>
          <p:cNvPr id="33" name="Picture 4" descr="\\Server-win\share\アスクル関連\１月作業\0111アスクル\AI\002_922d_singlemother\haieishir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5337" y="347075"/>
            <a:ext cx="7021513" cy="10031413"/>
          </a:xfrm>
          <a:prstGeom prst="rect">
            <a:avLst/>
          </a:prstGeom>
          <a:noFill/>
        </p:spPr>
      </p:pic>
      <p:pic>
        <p:nvPicPr>
          <p:cNvPr id="6" name="Picture 7" descr="\\Server-win\share\アスクル関連\１月作業\0111アスクル\AI\002_922d_singlemother\waku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9737" y="3229557"/>
            <a:ext cx="6630501" cy="505033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</p:pic>
      <p:sp>
        <p:nvSpPr>
          <p:cNvPr id="199" name="正方形/長方形 198"/>
          <p:cNvSpPr/>
          <p:nvPr/>
        </p:nvSpPr>
        <p:spPr>
          <a:xfrm>
            <a:off x="1082040" y="9906000"/>
            <a:ext cx="5570220" cy="99060"/>
          </a:xfrm>
          <a:prstGeom prst="rect">
            <a:avLst/>
          </a:prstGeom>
          <a:solidFill>
            <a:srgbClr val="FFF24A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cxnSp>
        <p:nvCxnSpPr>
          <p:cNvPr id="115" name="直線コネクタ 114"/>
          <p:cNvCxnSpPr/>
          <p:nvPr/>
        </p:nvCxnSpPr>
        <p:spPr>
          <a:xfrm>
            <a:off x="1421740" y="4115901"/>
            <a:ext cx="4971296" cy="0"/>
          </a:xfrm>
          <a:prstGeom prst="line">
            <a:avLst/>
          </a:prstGeom>
          <a:ln w="19050">
            <a:solidFill>
              <a:srgbClr val="009C9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テキスト ボックス 120"/>
          <p:cNvSpPr txBox="1"/>
          <p:nvPr/>
        </p:nvSpPr>
        <p:spPr>
          <a:xfrm>
            <a:off x="1817603" y="3796397"/>
            <a:ext cx="2160000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1600" b="1" dirty="0">
                <a:solidFill>
                  <a:srgbClr val="58585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法人名　</a:t>
            </a:r>
          </a:p>
        </p:txBody>
      </p:sp>
      <p:sp>
        <p:nvSpPr>
          <p:cNvPr id="195" name="円/楕円 194"/>
          <p:cNvSpPr/>
          <p:nvPr/>
        </p:nvSpPr>
        <p:spPr>
          <a:xfrm>
            <a:off x="758825" y="9699625"/>
            <a:ext cx="301625" cy="301625"/>
          </a:xfrm>
          <a:prstGeom prst="ellipse">
            <a:avLst/>
          </a:prstGeom>
          <a:solidFill>
            <a:srgbClr val="DD9CB9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98" name="円/楕円 197"/>
          <p:cNvSpPr/>
          <p:nvPr/>
        </p:nvSpPr>
        <p:spPr>
          <a:xfrm>
            <a:off x="6711339" y="9699625"/>
            <a:ext cx="301625" cy="301625"/>
          </a:xfrm>
          <a:prstGeom prst="ellipse">
            <a:avLst/>
          </a:prstGeom>
          <a:solidFill>
            <a:srgbClr val="DD9CB9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883443" y="1184220"/>
            <a:ext cx="5967412" cy="1977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看護に役立つ</a:t>
            </a:r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判断力パワーアップセミナー </a:t>
            </a:r>
            <a:r>
              <a:rPr lang="ja-JP" altLang="en-US" sz="1600" b="1" dirty="0">
                <a:solidFill>
                  <a:srgbClr val="CC555D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（超実践編）</a:t>
            </a:r>
            <a:endParaRPr lang="en-US" altLang="ja-JP" sz="1600" b="1" dirty="0">
              <a:solidFill>
                <a:srgbClr val="CC555D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1600" b="1" dirty="0">
                <a:solidFill>
                  <a:srgbClr val="CC555D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endParaRPr lang="en-US" altLang="ja-JP" sz="1600" b="1" dirty="0">
              <a:solidFill>
                <a:srgbClr val="CC555D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en-US" altLang="ja-JP" sz="2800" b="1" dirty="0">
                <a:solidFill>
                  <a:srgbClr val="CC555D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FAX : 03-5542-8138</a:t>
            </a:r>
            <a:endParaRPr lang="ja-JP" altLang="en-US" sz="2800" b="1" dirty="0">
              <a:solidFill>
                <a:srgbClr val="CC555D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81" name="図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40" t="17574" r="66812" b="75484"/>
          <a:stretch>
            <a:fillRect/>
          </a:stretch>
        </p:blipFill>
        <p:spPr bwMode="auto">
          <a:xfrm>
            <a:off x="4701223" y="9413351"/>
            <a:ext cx="1951037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" name="テキスト ボックス 59"/>
          <p:cNvSpPr txBox="1"/>
          <p:nvPr/>
        </p:nvSpPr>
        <p:spPr>
          <a:xfrm>
            <a:off x="1817603" y="6641245"/>
            <a:ext cx="2160000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1600" b="1" dirty="0">
                <a:solidFill>
                  <a:srgbClr val="58585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メールアドレス</a:t>
            </a:r>
            <a:r>
              <a:rPr lang="ja-JP" altLang="en-US" sz="1600" dirty="0">
                <a:solidFill>
                  <a:srgbClr val="58585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</a:t>
            </a:r>
            <a:endParaRPr kumimoji="1" lang="ja-JP" altLang="en-US" sz="1600" dirty="0">
              <a:solidFill>
                <a:srgbClr val="585858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1817603" y="5218822"/>
            <a:ext cx="2160000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ja-JP" altLang="en-US" sz="1600" b="1" dirty="0">
                <a:solidFill>
                  <a:srgbClr val="58585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お名前　</a:t>
            </a:r>
            <a:endParaRPr kumimoji="1" lang="ja-JP" altLang="en-US" sz="1600" b="1" dirty="0">
              <a:solidFill>
                <a:srgbClr val="585858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768481" y="7195239"/>
            <a:ext cx="6524378" cy="97719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000" dirty="0">
                <a:solidFill>
                  <a:srgbClr val="58585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2000" dirty="0">
                <a:solidFill>
                  <a:srgbClr val="CC555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hlinkClick r:id="rId6"/>
              </a:rPr>
              <a:t>kango-ai@saint-care.com</a:t>
            </a:r>
            <a:r>
              <a:rPr lang="ja-JP" altLang="en-US" sz="2000" dirty="0">
                <a:solidFill>
                  <a:srgbClr val="CC555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より、</a:t>
            </a:r>
            <a:endParaRPr lang="en-US" altLang="ja-JP" sz="2000" dirty="0">
              <a:solidFill>
                <a:srgbClr val="CC555D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2000" dirty="0">
                <a:solidFill>
                  <a:srgbClr val="CC555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受付完了報告を送信させていただきます</a:t>
            </a:r>
            <a:endParaRPr kumimoji="1" lang="ja-JP" altLang="en-US" sz="2000" dirty="0">
              <a:solidFill>
                <a:srgbClr val="CC555D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1817603" y="4512372"/>
            <a:ext cx="2160000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ja-JP" altLang="en-US" sz="1600" b="1" dirty="0">
                <a:solidFill>
                  <a:srgbClr val="58585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事業所</a:t>
            </a:r>
            <a:r>
              <a:rPr kumimoji="1" lang="ja-JP" altLang="en-US" sz="1600" b="1" dirty="0">
                <a:solidFill>
                  <a:srgbClr val="58585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名・学校名</a:t>
            </a:r>
          </a:p>
        </p:txBody>
      </p:sp>
      <p:cxnSp>
        <p:nvCxnSpPr>
          <p:cNvPr id="69" name="直線コネクタ 68"/>
          <p:cNvCxnSpPr/>
          <p:nvPr/>
        </p:nvCxnSpPr>
        <p:spPr>
          <a:xfrm>
            <a:off x="1421740" y="4826797"/>
            <a:ext cx="4971296" cy="0"/>
          </a:xfrm>
          <a:prstGeom prst="line">
            <a:avLst/>
          </a:prstGeom>
          <a:ln w="19050">
            <a:solidFill>
              <a:srgbClr val="009C9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/>
          <p:cNvCxnSpPr/>
          <p:nvPr/>
        </p:nvCxnSpPr>
        <p:spPr>
          <a:xfrm>
            <a:off x="1421740" y="5537693"/>
            <a:ext cx="4971296" cy="0"/>
          </a:xfrm>
          <a:prstGeom prst="line">
            <a:avLst/>
          </a:prstGeom>
          <a:ln w="19050">
            <a:solidFill>
              <a:srgbClr val="009C9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>
            <a:off x="1421740" y="6959485"/>
            <a:ext cx="4971296" cy="0"/>
          </a:xfrm>
          <a:prstGeom prst="line">
            <a:avLst/>
          </a:prstGeom>
          <a:ln w="19050">
            <a:solidFill>
              <a:srgbClr val="009C9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正方形/長方形 29"/>
          <p:cNvSpPr/>
          <p:nvPr/>
        </p:nvSpPr>
        <p:spPr>
          <a:xfrm>
            <a:off x="1397910" y="8445674"/>
            <a:ext cx="550480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皆様から頂いた個人情報については、セミナー開催の関連業務に</a:t>
            </a:r>
            <a:r>
              <a:rPr lang="ja-JP" altLang="en-US" sz="9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使用させていただきます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頂いた個人情報の項目についてはセミナーの運営、今後の営業活動のため</a:t>
            </a:r>
            <a:r>
              <a:rPr lang="ja-JP" altLang="en-US" sz="9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利用させていただきます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　　　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その他の第三者への提供はありません。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氏名等個人情報の記載は任意です。但し、記載のない場合は受付完了の連絡及び開催内容の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変更等の情報</a:t>
            </a:r>
            <a:r>
              <a:rPr lang="ja-JP" altLang="en-US" sz="9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を連絡できません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弊社個人情報保護管理者：総務ソリューション部ビジネスサービス担当課長</a:t>
            </a:r>
          </a:p>
        </p:txBody>
      </p:sp>
      <p:cxnSp>
        <p:nvCxnSpPr>
          <p:cNvPr id="29" name="直線コネクタ 28"/>
          <p:cNvCxnSpPr/>
          <p:nvPr/>
        </p:nvCxnSpPr>
        <p:spPr>
          <a:xfrm>
            <a:off x="1421740" y="6248589"/>
            <a:ext cx="4971296" cy="0"/>
          </a:xfrm>
          <a:prstGeom prst="line">
            <a:avLst/>
          </a:prstGeom>
          <a:ln w="19050">
            <a:solidFill>
              <a:srgbClr val="009C9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1817603" y="5925271"/>
            <a:ext cx="2160000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ja-JP" altLang="en-US" sz="1600" b="1" dirty="0">
                <a:solidFill>
                  <a:srgbClr val="58585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電話番号　　</a:t>
            </a:r>
            <a:endParaRPr kumimoji="1" lang="ja-JP" altLang="en-US" sz="1600" b="1" dirty="0">
              <a:solidFill>
                <a:srgbClr val="585858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43F24FB-8438-4D7C-BC1D-A7FDE6A31DD3}"/>
              </a:ext>
            </a:extLst>
          </p:cNvPr>
          <p:cNvSpPr txBox="1"/>
          <p:nvPr/>
        </p:nvSpPr>
        <p:spPr>
          <a:xfrm>
            <a:off x="875884" y="688811"/>
            <a:ext cx="4488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58585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山内 豊明先生 </a:t>
            </a:r>
            <a:r>
              <a:rPr lang="ja-JP" altLang="en-US" sz="1200" b="1" dirty="0">
                <a:solidFill>
                  <a:srgbClr val="58585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 オンラインセミナー</a:t>
            </a:r>
            <a:r>
              <a:rPr kumimoji="1" lang="en-US" altLang="ja-JP" sz="1200" b="1" dirty="0">
                <a:solidFill>
                  <a:srgbClr val="58585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in </a:t>
            </a:r>
            <a:r>
              <a:rPr lang="ja-JP" altLang="en-US" sz="1200" b="1" dirty="0">
                <a:solidFill>
                  <a:srgbClr val="58585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茅野</a:t>
            </a:r>
            <a:endParaRPr kumimoji="1" lang="ja-JP" altLang="en-US" sz="1200" b="1" dirty="0">
              <a:solidFill>
                <a:srgbClr val="585858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86C4DDF5-639F-4047-8C7A-3D1E047C2EF8}"/>
              </a:ext>
            </a:extLst>
          </p:cNvPr>
          <p:cNvSpPr/>
          <p:nvPr/>
        </p:nvSpPr>
        <p:spPr>
          <a:xfrm>
            <a:off x="810372" y="1108237"/>
            <a:ext cx="6311441" cy="1200295"/>
          </a:xfrm>
          <a:prstGeom prst="round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F25915E5-0806-4C54-B986-B8D7A43F0AF5}"/>
              </a:ext>
            </a:extLst>
          </p:cNvPr>
          <p:cNvGrpSpPr/>
          <p:nvPr/>
        </p:nvGrpSpPr>
        <p:grpSpPr>
          <a:xfrm>
            <a:off x="5642491" y="-15240"/>
            <a:ext cx="1485900" cy="1600200"/>
            <a:chOff x="5642491" y="-15240"/>
            <a:chExt cx="1485900" cy="1600200"/>
          </a:xfrm>
        </p:grpSpPr>
        <p:pic>
          <p:nvPicPr>
            <p:cNvPr id="4" name="Picture 5" descr="\\Server-win\share\アスクル関連\１月作業\0111アスクル\AI\002_922d_singlemother\muryou.pn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668355" y="-15240"/>
              <a:ext cx="1401702" cy="1600200"/>
            </a:xfrm>
            <a:prstGeom prst="rect">
              <a:avLst/>
            </a:prstGeom>
            <a:noFill/>
          </p:spPr>
        </p:pic>
        <p:sp>
          <p:nvSpPr>
            <p:cNvPr id="91" name="テキスト ボックス 90"/>
            <p:cNvSpPr txBox="1"/>
            <p:nvPr/>
          </p:nvSpPr>
          <p:spPr>
            <a:xfrm>
              <a:off x="5642491" y="768930"/>
              <a:ext cx="14859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b="1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お申し込み</a:t>
              </a:r>
              <a:endParaRPr kumimoji="1" lang="en-US" altLang="ja-JP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用紙</a:t>
              </a:r>
              <a:endParaRPr kumimoji="1"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pic>
        <p:nvPicPr>
          <p:cNvPr id="8" name="図 7">
            <a:extLst>
              <a:ext uri="{FF2B5EF4-FFF2-40B4-BE49-F238E27FC236}">
                <a16:creationId xmlns:a16="http://schemas.microsoft.com/office/drawing/2014/main" id="{E5A5EDDC-149E-48CB-A3BB-3DD1EDD767D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82539" y="3721936"/>
            <a:ext cx="390178" cy="371888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42BA1BC4-7FB6-4B9B-9EA3-94E4964A5A0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82539" y="5131813"/>
            <a:ext cx="390178" cy="371888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CBD3723A-EF43-4F2A-BDB4-30B72A899EC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82539" y="6560044"/>
            <a:ext cx="390178" cy="371888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778484B5-0452-48C2-94F6-DEC6C429139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2539" y="4424134"/>
            <a:ext cx="390178" cy="372892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04900EAD-51B5-48EE-A103-902986BDD15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382539" y="5844212"/>
            <a:ext cx="390178" cy="37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375421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 lIns="0" tIns="0" rIns="0" bIns="0">
        <a:spAutoFit/>
      </a:bodyPr>
      <a:lstStyle>
        <a:defPPr>
          <a:defRPr sz="3200" b="1" dirty="0" smtClean="0">
            <a:latin typeface="HGP創英角ｺﾞｼｯｸUB" panose="020B0900000000000000" pitchFamily="50" charset="-128"/>
            <a:ea typeface="HGP創英角ｺﾞｼｯｸUB" panose="020B0900000000000000" pitchFamily="50" charset="-128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506</Words>
  <Application>Microsoft Macintosh PowerPoint</Application>
  <PresentationFormat>ユーザー設定</PresentationFormat>
  <Paragraphs>80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HGPｺﾞｼｯｸE</vt:lpstr>
      <vt:lpstr>HGP創英角ｺﾞｼｯｸUB</vt:lpstr>
      <vt:lpstr>メイリオ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cp:lastPrinted>2020-06-08T06:08:54Z</cp:lastPrinted>
  <dcterms:created xsi:type="dcterms:W3CDTF">2017-01-19T10:37:45Z</dcterms:created>
  <dcterms:modified xsi:type="dcterms:W3CDTF">2020-06-09T10:38:22Z</dcterms:modified>
</cp:coreProperties>
</file>